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9" r:id="rId12"/>
    <p:sldId id="270" r:id="rId13"/>
    <p:sldId id="267" r:id="rId14"/>
  </p:sldIdLst>
  <p:sldSz cx="10080625" cy="7559675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8" d="100"/>
          <a:sy n="108" d="100"/>
        </p:scale>
        <p:origin x="-1356" y="204"/>
      </p:cViewPr>
      <p:guideLst>
        <p:guide orient="horz" pos="2381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iff>
</file>

<file path=ppt/media/image21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32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32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C212F3-C8BD-492E-8C6D-7B7B03FC0E8A}" type="datetimeFigureOut">
              <a:rPr lang="en-US" smtClean="0"/>
              <a:t>2018-08-02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754063"/>
            <a:ext cx="5029200" cy="3771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778375"/>
            <a:ext cx="6216650" cy="45259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32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32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FFC437-4417-45B5-964F-985BCD6DF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211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FFC437-4417-45B5-964F-985BCD6DF40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705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CA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CA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CA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CA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CA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CA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CA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CA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CA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CA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CA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CA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CA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CA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CA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CA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CA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CA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CA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CA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CA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CA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CA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CA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CA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B877F4FE-3FAD-45EB-A2D9-1B545762473E}" type="slidenum">
              <a:rPr lang="en-CA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CA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576360" y="269784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CA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Dentistry Project Updates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CA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3. Clustering</a:t>
            </a:r>
          </a:p>
        </p:txBody>
      </p:sp>
      <p:sp>
        <p:nvSpPr>
          <p:cNvPr id="86" name="TextShape 2"/>
          <p:cNvSpPr txBox="1"/>
          <p:nvPr/>
        </p:nvSpPr>
        <p:spPr>
          <a:xfrm>
            <a:off x="504000" y="1493837"/>
            <a:ext cx="9071640" cy="548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 Means ----numerical variables</a:t>
            </a:r>
            <a:endParaRPr lang="en-CA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Specify k groups, </a:t>
            </a:r>
            <a:r>
              <a:rPr lang="en-CA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and </a:t>
            </a:r>
            <a:r>
              <a:rPr lang="en-CA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minimize the </a:t>
            </a:r>
            <a:r>
              <a:rPr lang="en-CA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intra-cluster </a:t>
            </a:r>
            <a:r>
              <a:rPr lang="en-CA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variance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Simple algorithm: </a:t>
            </a:r>
            <a:endParaRPr lang="en-CA" sz="32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89200" lvl="1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Randomly initialize the centroid for each cluster</a:t>
            </a:r>
          </a:p>
          <a:p>
            <a:pPr marL="889200" lvl="1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Calculate the L2 distance of each data point to all the centroids</a:t>
            </a:r>
          </a:p>
          <a:p>
            <a:pPr marL="889200" lvl="1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Assign each point to the cluster of the closest centroid</a:t>
            </a:r>
          </a:p>
          <a:p>
            <a:pPr marL="889200" lvl="1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Recalculate the centroid for each cluster</a:t>
            </a:r>
          </a:p>
          <a:p>
            <a:pPr marL="889200" lvl="1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Repeat until convergence</a:t>
            </a:r>
            <a:endParaRPr lang="en-CA" sz="2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7" name="Picture 86"/>
          <p:cNvPicPr/>
          <p:nvPr/>
        </p:nvPicPr>
        <p:blipFill>
          <a:blip r:embed="rId2"/>
          <a:stretch/>
        </p:blipFill>
        <p:spPr>
          <a:xfrm>
            <a:off x="4637880" y="2592000"/>
            <a:ext cx="4362120" cy="657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CA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3. Clustering</a:t>
            </a:r>
          </a:p>
        </p:txBody>
      </p:sp>
      <p:sp>
        <p:nvSpPr>
          <p:cNvPr id="86" name="TextShape 2"/>
          <p:cNvSpPr txBox="1"/>
          <p:nvPr/>
        </p:nvSpPr>
        <p:spPr>
          <a:xfrm>
            <a:off x="504000" y="1493837"/>
            <a:ext cx="9071640" cy="548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 Modes ----categorical variables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Uses modes instead of means to represent each cluster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Measure the dissimilarities between a point and a cluster instead of the L2 distance.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Similar ideas as k-means: initialize, measure the dissimilarities, assign points, recalculate the mode, measure the dissimilarities again…..until convergence.</a:t>
            </a:r>
            <a:endParaRPr lang="en-CA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6279836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504000" y="286117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CA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3. Clustering</a:t>
            </a:r>
          </a:p>
        </p:txBody>
      </p:sp>
      <p:sp>
        <p:nvSpPr>
          <p:cNvPr id="86" name="TextShape 2"/>
          <p:cNvSpPr txBox="1"/>
          <p:nvPr/>
        </p:nvSpPr>
        <p:spPr>
          <a:xfrm>
            <a:off x="500458" y="1493837"/>
            <a:ext cx="9071640" cy="5486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 Prototypes</a:t>
            </a:r>
            <a:r>
              <a:rPr lang="en-CA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numerical and categorical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Results: (n=5)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CA" sz="32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0" t="33760" r="38414" b="54583"/>
          <a:stretch/>
        </p:blipFill>
        <p:spPr bwMode="auto">
          <a:xfrm>
            <a:off x="687580" y="2941637"/>
            <a:ext cx="8704477" cy="10791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07" t="33802" r="21005" b="54235"/>
          <a:stretch/>
        </p:blipFill>
        <p:spPr bwMode="auto">
          <a:xfrm>
            <a:off x="504000" y="4766651"/>
            <a:ext cx="9229532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47269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CA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3. Clustering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99" t="25598" r="56999" b="63230"/>
          <a:stretch/>
        </p:blipFill>
        <p:spPr bwMode="auto">
          <a:xfrm>
            <a:off x="1458912" y="1341437"/>
            <a:ext cx="6997873" cy="1285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 descr="C:\Users\MedImage7271\Desktop\PyCharm Projects\Dental plate artifact classification\DBSCAN\Rectangle-scaled\ART_00060.t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777" y="3170237"/>
            <a:ext cx="4490768" cy="3387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MedImage7271\Desktop\PyCharm Projects\Dental plate artifact classification\DBSCAN\Rectangle-scaled\ART_00011.tif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5112" y="3170236"/>
            <a:ext cx="4490768" cy="3387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CA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Artifact Characterization Pipeline </a:t>
            </a:r>
          </a:p>
        </p:txBody>
      </p:sp>
      <p:sp>
        <p:nvSpPr>
          <p:cNvPr id="41" name="CustomShape 2"/>
          <p:cNvSpPr/>
          <p:nvPr/>
        </p:nvSpPr>
        <p:spPr>
          <a:xfrm>
            <a:off x="3744000" y="1728000"/>
            <a:ext cx="4320000" cy="1008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CA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1. Segmentation</a:t>
            </a:r>
          </a:p>
        </p:txBody>
      </p:sp>
      <p:sp>
        <p:nvSpPr>
          <p:cNvPr id="42" name="CustomShape 3"/>
          <p:cNvSpPr/>
          <p:nvPr/>
        </p:nvSpPr>
        <p:spPr>
          <a:xfrm>
            <a:off x="3744000" y="3240000"/>
            <a:ext cx="4320000" cy="1008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CA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2. </a:t>
            </a:r>
            <a:r>
              <a:rPr lang="en-CA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Feature computation</a:t>
            </a:r>
            <a:endParaRPr lang="en-CA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CustomShape 4"/>
          <p:cNvSpPr/>
          <p:nvPr/>
        </p:nvSpPr>
        <p:spPr>
          <a:xfrm>
            <a:off x="3744000" y="4752000"/>
            <a:ext cx="4320000" cy="1008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CA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3. Clustering</a:t>
            </a:r>
          </a:p>
        </p:txBody>
      </p:sp>
      <p:pic>
        <p:nvPicPr>
          <p:cNvPr id="44" name="Picture 43"/>
          <p:cNvPicPr/>
          <p:nvPr/>
        </p:nvPicPr>
        <p:blipFill>
          <a:blip r:embed="rId2"/>
          <a:stretch/>
        </p:blipFill>
        <p:spPr>
          <a:xfrm>
            <a:off x="288000" y="1210320"/>
            <a:ext cx="2232000" cy="1683360"/>
          </a:xfrm>
          <a:prstGeom prst="rect">
            <a:avLst/>
          </a:prstGeom>
          <a:ln>
            <a:noFill/>
          </a:ln>
        </p:spPr>
      </p:pic>
      <p:sp>
        <p:nvSpPr>
          <p:cNvPr id="45" name="Line 5"/>
          <p:cNvSpPr/>
          <p:nvPr/>
        </p:nvSpPr>
        <p:spPr>
          <a:xfrm>
            <a:off x="5904000" y="2736000"/>
            <a:ext cx="0" cy="50400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" name="Line 6"/>
          <p:cNvSpPr/>
          <p:nvPr/>
        </p:nvSpPr>
        <p:spPr>
          <a:xfrm>
            <a:off x="5904000" y="4248000"/>
            <a:ext cx="0" cy="50400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" name="Line 7"/>
          <p:cNvSpPr/>
          <p:nvPr/>
        </p:nvSpPr>
        <p:spPr>
          <a:xfrm>
            <a:off x="2664000" y="2304000"/>
            <a:ext cx="864000" cy="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" name="CustomShape 8"/>
          <p:cNvSpPr/>
          <p:nvPr/>
        </p:nvSpPr>
        <p:spPr>
          <a:xfrm>
            <a:off x="3960000" y="6264000"/>
            <a:ext cx="4032000" cy="1080000"/>
          </a:xfrm>
          <a:prstGeom prst="ellipse">
            <a:avLst/>
          </a:prstGeom>
          <a:solidFill>
            <a:srgbClr val="5A209A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CA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Characterization</a:t>
            </a:r>
          </a:p>
        </p:txBody>
      </p:sp>
      <p:sp>
        <p:nvSpPr>
          <p:cNvPr id="49" name="Line 9"/>
          <p:cNvSpPr/>
          <p:nvPr/>
        </p:nvSpPr>
        <p:spPr>
          <a:xfrm>
            <a:off x="5976000" y="5760000"/>
            <a:ext cx="0" cy="50400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0" name="Picture 49"/>
          <p:cNvPicPr/>
          <p:nvPr/>
        </p:nvPicPr>
        <p:blipFill>
          <a:blip r:embed="rId3"/>
          <a:stretch/>
        </p:blipFill>
        <p:spPr>
          <a:xfrm>
            <a:off x="291240" y="3189600"/>
            <a:ext cx="2262240" cy="1706400"/>
          </a:xfrm>
          <a:prstGeom prst="rect">
            <a:avLst/>
          </a:prstGeom>
          <a:ln>
            <a:noFill/>
          </a:ln>
        </p:spPr>
      </p:pic>
      <p:sp>
        <p:nvSpPr>
          <p:cNvPr id="51" name="Line 10"/>
          <p:cNvSpPr/>
          <p:nvPr/>
        </p:nvSpPr>
        <p:spPr>
          <a:xfrm flipV="1">
            <a:off x="2736000" y="2520000"/>
            <a:ext cx="720000" cy="136800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CA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1. Segmentation</a:t>
            </a:r>
          </a:p>
        </p:txBody>
      </p:sp>
      <p:sp>
        <p:nvSpPr>
          <p:cNvPr id="53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Removal of the “C”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</p:txBody>
      </p:sp>
      <p:pic>
        <p:nvPicPr>
          <p:cNvPr id="54" name="Picture 53"/>
          <p:cNvPicPr/>
          <p:nvPr/>
        </p:nvPicPr>
        <p:blipFill>
          <a:blip r:embed="rId2"/>
          <a:stretch/>
        </p:blipFill>
        <p:spPr>
          <a:xfrm>
            <a:off x="997200" y="2662200"/>
            <a:ext cx="2674800" cy="2017800"/>
          </a:xfrm>
          <a:prstGeom prst="rect">
            <a:avLst/>
          </a:prstGeom>
          <a:ln>
            <a:noFill/>
          </a:ln>
        </p:spPr>
      </p:pic>
      <p:pic>
        <p:nvPicPr>
          <p:cNvPr id="55" name="Picture 54"/>
          <p:cNvPicPr/>
          <p:nvPr/>
        </p:nvPicPr>
        <p:blipFill>
          <a:blip r:embed="rId3"/>
          <a:stretch/>
        </p:blipFill>
        <p:spPr>
          <a:xfrm>
            <a:off x="5544000" y="2664000"/>
            <a:ext cx="2644200" cy="1994400"/>
          </a:xfrm>
          <a:prstGeom prst="rect">
            <a:avLst/>
          </a:prstGeom>
          <a:ln>
            <a:noFill/>
          </a:ln>
        </p:spPr>
      </p:pic>
      <p:sp>
        <p:nvSpPr>
          <p:cNvPr id="56" name="TextShape 3"/>
          <p:cNvSpPr txBox="1"/>
          <p:nvPr/>
        </p:nvSpPr>
        <p:spPr>
          <a:xfrm>
            <a:off x="4392000" y="3469680"/>
            <a:ext cx="1296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CA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VS</a:t>
            </a:r>
          </a:p>
        </p:txBody>
      </p:sp>
      <p:pic>
        <p:nvPicPr>
          <p:cNvPr id="57" name="Picture 56"/>
          <p:cNvPicPr/>
          <p:nvPr/>
        </p:nvPicPr>
        <p:blipFill>
          <a:blip r:embed="rId4"/>
          <a:stretch/>
        </p:blipFill>
        <p:spPr>
          <a:xfrm>
            <a:off x="936000" y="5299200"/>
            <a:ext cx="1498680" cy="1396800"/>
          </a:xfrm>
          <a:prstGeom prst="rect">
            <a:avLst/>
          </a:prstGeom>
          <a:ln>
            <a:noFill/>
          </a:ln>
        </p:spPr>
      </p:pic>
      <p:sp>
        <p:nvSpPr>
          <p:cNvPr id="58" name="CustomShape 4"/>
          <p:cNvSpPr/>
          <p:nvPr/>
        </p:nvSpPr>
        <p:spPr>
          <a:xfrm>
            <a:off x="2952000" y="5184000"/>
            <a:ext cx="4320000" cy="792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CA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1. Find region of maximum</a:t>
            </a:r>
          </a:p>
          <a:p>
            <a:pPr algn="ctr"/>
            <a:r>
              <a:rPr lang="en-CA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cross-correlation with</a:t>
            </a:r>
          </a:p>
          <a:p>
            <a:pPr algn="ctr"/>
            <a:r>
              <a:rPr lang="en-CA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template</a:t>
            </a:r>
          </a:p>
        </p:txBody>
      </p:sp>
      <p:sp>
        <p:nvSpPr>
          <p:cNvPr id="59" name="CustomShape 5"/>
          <p:cNvSpPr/>
          <p:nvPr/>
        </p:nvSpPr>
        <p:spPr>
          <a:xfrm>
            <a:off x="2952000" y="6264000"/>
            <a:ext cx="4320000" cy="792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/>
            <a:r>
              <a:rPr lang="en-CA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2. Set any points in that region that are</a:t>
            </a:r>
          </a:p>
          <a:p>
            <a:pPr algn="ctr"/>
            <a:r>
              <a:rPr lang="en-CA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below 45 in intensity to 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CA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1. Segmentation</a:t>
            </a:r>
          </a:p>
        </p:txBody>
      </p:sp>
      <p:sp>
        <p:nvSpPr>
          <p:cNvPr id="6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Segment images with DBSCAN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Improvements since last time: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Less aggressive thresholding (65 / 255 pixels)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Stayed with </a:t>
            </a:r>
            <a:r>
              <a:rPr lang="en-CA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Euclidean </a:t>
            </a:r>
            <a:r>
              <a:rPr lang="en-CA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distance function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Did </a:t>
            </a:r>
            <a:r>
              <a:rPr lang="en-CA" sz="2400" b="0" u="sng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</a:t>
            </a:r>
            <a:r>
              <a:rPr lang="en-CA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scale data to [0, 1], used original axes of: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CA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[0, 1152], [0, 869], [0, 255]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Increased minimum number of points to </a:t>
            </a:r>
            <a:r>
              <a:rPr lang="en-CA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20</a:t>
            </a:r>
            <a:endParaRPr lang="en-CA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Decreased </a:t>
            </a:r>
            <a:r>
              <a:rPr lang="en-CA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epsilon search radius to </a:t>
            </a:r>
            <a:r>
              <a:rPr lang="en-CA" sz="24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20</a:t>
            </a:r>
            <a:endParaRPr lang="en-CA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CA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1. Segmentation</a:t>
            </a:r>
          </a:p>
        </p:txBody>
      </p:sp>
      <p:sp>
        <p:nvSpPr>
          <p:cNvPr id="63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Segmented </a:t>
            </a:r>
            <a:r>
              <a:rPr lang="en-CA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images</a:t>
            </a:r>
            <a:endParaRPr lang="en-CA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4" name="Picture 63"/>
          <p:cNvPicPr/>
          <p:nvPr/>
        </p:nvPicPr>
        <p:blipFill>
          <a:blip r:embed="rId2"/>
          <a:stretch/>
        </p:blipFill>
        <p:spPr>
          <a:xfrm>
            <a:off x="678240" y="2757600"/>
            <a:ext cx="4361760" cy="3290400"/>
          </a:xfrm>
          <a:prstGeom prst="rect">
            <a:avLst/>
          </a:prstGeom>
          <a:ln>
            <a:noFill/>
          </a:ln>
        </p:spPr>
      </p:pic>
      <p:pic>
        <p:nvPicPr>
          <p:cNvPr id="65" name="Picture 64"/>
          <p:cNvPicPr/>
          <p:nvPr/>
        </p:nvPicPr>
        <p:blipFill>
          <a:blip r:embed="rId3"/>
          <a:stretch/>
        </p:blipFill>
        <p:spPr>
          <a:xfrm>
            <a:off x="5400000" y="2754000"/>
            <a:ext cx="4366800" cy="3294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CA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1. Segmentation</a:t>
            </a:r>
          </a:p>
        </p:txBody>
      </p:sp>
      <p:pic>
        <p:nvPicPr>
          <p:cNvPr id="67" name="Picture 66"/>
          <p:cNvPicPr/>
          <p:nvPr/>
        </p:nvPicPr>
        <p:blipFill>
          <a:blip r:embed="rId2"/>
          <a:stretch/>
        </p:blipFill>
        <p:spPr>
          <a:xfrm>
            <a:off x="1356120" y="1944000"/>
            <a:ext cx="2099880" cy="1584000"/>
          </a:xfrm>
          <a:prstGeom prst="rect">
            <a:avLst/>
          </a:prstGeom>
          <a:ln>
            <a:noFill/>
          </a:ln>
        </p:spPr>
      </p:pic>
      <p:pic>
        <p:nvPicPr>
          <p:cNvPr id="68" name="Picture 67"/>
          <p:cNvPicPr/>
          <p:nvPr/>
        </p:nvPicPr>
        <p:blipFill>
          <a:blip r:embed="rId3"/>
          <a:stretch/>
        </p:blipFill>
        <p:spPr>
          <a:xfrm>
            <a:off x="4176000" y="1944000"/>
            <a:ext cx="2099880" cy="1584000"/>
          </a:xfrm>
          <a:prstGeom prst="rect">
            <a:avLst/>
          </a:prstGeom>
          <a:ln>
            <a:noFill/>
          </a:ln>
        </p:spPr>
      </p:pic>
      <p:pic>
        <p:nvPicPr>
          <p:cNvPr id="69" name="Picture 68"/>
          <p:cNvPicPr/>
          <p:nvPr/>
        </p:nvPicPr>
        <p:blipFill>
          <a:blip r:embed="rId4"/>
          <a:stretch/>
        </p:blipFill>
        <p:spPr>
          <a:xfrm>
            <a:off x="6912000" y="1944000"/>
            <a:ext cx="2190240" cy="1652040"/>
          </a:xfrm>
          <a:prstGeom prst="rect">
            <a:avLst/>
          </a:prstGeom>
          <a:ln>
            <a:noFill/>
          </a:ln>
        </p:spPr>
      </p:pic>
      <p:pic>
        <p:nvPicPr>
          <p:cNvPr id="70" name="Picture 69"/>
          <p:cNvPicPr/>
          <p:nvPr/>
        </p:nvPicPr>
        <p:blipFill>
          <a:blip r:embed="rId5"/>
          <a:stretch/>
        </p:blipFill>
        <p:spPr>
          <a:xfrm>
            <a:off x="1342800" y="4341600"/>
            <a:ext cx="2166840" cy="1634400"/>
          </a:xfrm>
          <a:prstGeom prst="rect">
            <a:avLst/>
          </a:prstGeom>
          <a:ln>
            <a:noFill/>
          </a:ln>
        </p:spPr>
      </p:pic>
      <p:pic>
        <p:nvPicPr>
          <p:cNvPr id="71" name="Picture 70"/>
          <p:cNvPicPr/>
          <p:nvPr/>
        </p:nvPicPr>
        <p:blipFill>
          <a:blip r:embed="rId6"/>
          <a:stretch/>
        </p:blipFill>
        <p:spPr>
          <a:xfrm>
            <a:off x="4248000" y="4341600"/>
            <a:ext cx="2166840" cy="1634400"/>
          </a:xfrm>
          <a:prstGeom prst="rect">
            <a:avLst/>
          </a:prstGeom>
          <a:ln>
            <a:noFill/>
          </a:ln>
        </p:spPr>
      </p:pic>
      <p:pic>
        <p:nvPicPr>
          <p:cNvPr id="72" name="Picture 71"/>
          <p:cNvPicPr/>
          <p:nvPr/>
        </p:nvPicPr>
        <p:blipFill>
          <a:blip r:embed="rId7"/>
          <a:stretch/>
        </p:blipFill>
        <p:spPr>
          <a:xfrm>
            <a:off x="6996960" y="4320000"/>
            <a:ext cx="2195640" cy="1656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Shape 1"/>
          <p:cNvSpPr txBox="1"/>
          <p:nvPr/>
        </p:nvSpPr>
        <p:spPr>
          <a:xfrm>
            <a:off x="491666" y="503237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CA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2. </a:t>
            </a:r>
            <a:r>
              <a:rPr lang="en-CA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Feature Computation</a:t>
            </a:r>
            <a:endParaRPr lang="en-CA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TextShape 2"/>
          <p:cNvSpPr txBox="1"/>
          <p:nvPr/>
        </p:nvSpPr>
        <p:spPr>
          <a:xfrm>
            <a:off x="849312" y="1859328"/>
            <a:ext cx="8803512" cy="490639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Area (n</a:t>
            </a:r>
            <a:r>
              <a:rPr lang="en-CA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umber of pixels)</a:t>
            </a:r>
            <a:endParaRPr lang="en-CA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Volume (sum of intensity)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Length and width (delta X, delta Y)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Location (x and y coordinates of the centroid)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Intensity (max and median intensity)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Shape (categorical variable: line, triangle, rectangle, circle)</a:t>
            </a:r>
            <a:endParaRPr lang="en-CA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CA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2. </a:t>
            </a:r>
            <a:r>
              <a:rPr lang="en-CA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Feature Computation</a:t>
            </a:r>
            <a:endParaRPr lang="en-CA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TextShape 2"/>
          <p:cNvSpPr txBox="1"/>
          <p:nvPr/>
        </p:nvSpPr>
        <p:spPr>
          <a:xfrm>
            <a:off x="506320" y="1563480"/>
            <a:ext cx="8727312" cy="526435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Shape detection: contour approximation</a:t>
            </a:r>
          </a:p>
          <a:p>
            <a:pPr marL="1346400" lvl="2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Use another shape with less vertices to approximate the contour.</a:t>
            </a:r>
          </a:p>
          <a:p>
            <a:pPr marL="1346400" lvl="2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Epsilon: precision factor, the maximum distance from the contour to the approximated contour.</a:t>
            </a:r>
          </a:p>
          <a:p>
            <a:pPr marL="1346400" lvl="2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Returns a list of vertices for the approximated contour.</a:t>
            </a:r>
          </a:p>
          <a:p>
            <a:pPr marL="1346400" lvl="2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 vertices: line; 3 vertices: triangle; 4 vertices: rectangle; more than 4: circle.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CA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2. </a:t>
            </a:r>
            <a:r>
              <a:rPr lang="en-CA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Feature Computation</a:t>
            </a:r>
            <a:endParaRPr lang="en-CA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1" t="17118" r="56102" b="36716"/>
          <a:stretch/>
        </p:blipFill>
        <p:spPr bwMode="auto">
          <a:xfrm>
            <a:off x="2109356" y="2103437"/>
            <a:ext cx="5860927" cy="3516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</TotalTime>
  <Words>393</Words>
  <Application>Microsoft Office PowerPoint</Application>
  <PresentationFormat>Custom</PresentationFormat>
  <Paragraphs>60</Paragraphs>
  <Slides>13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MedImage7271</cp:lastModifiedBy>
  <cp:revision>10</cp:revision>
  <dcterms:created xsi:type="dcterms:W3CDTF">2018-07-26T14:36:00Z</dcterms:created>
  <dcterms:modified xsi:type="dcterms:W3CDTF">2018-08-02T19:06:26Z</dcterms:modified>
  <dc:language>en-CA</dc:language>
</cp:coreProperties>
</file>